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sldIdLst>
    <p:sldId id="859" r:id="rId3"/>
    <p:sldId id="1238" r:id="rId4"/>
    <p:sldId id="1239" r:id="rId5"/>
    <p:sldId id="1269" r:id="rId6"/>
    <p:sldId id="1270" r:id="rId7"/>
    <p:sldId id="1266" r:id="rId8"/>
    <p:sldId id="1248" r:id="rId9"/>
    <p:sldId id="1249" r:id="rId10"/>
    <p:sldId id="1275" r:id="rId11"/>
    <p:sldId id="1271" r:id="rId12"/>
    <p:sldId id="1276" r:id="rId13"/>
    <p:sldId id="1272" r:id="rId14"/>
    <p:sldId id="1273" r:id="rId15"/>
    <p:sldId id="1274" r:id="rId16"/>
    <p:sldId id="1277" r:id="rId17"/>
    <p:sldId id="1251" r:id="rId18"/>
    <p:sldId id="1252" r:id="rId19"/>
    <p:sldId id="1278" r:id="rId20"/>
    <p:sldId id="1263" r:id="rId21"/>
    <p:sldId id="1264" r:id="rId22"/>
    <p:sldId id="1265" r:id="rId23"/>
    <p:sldId id="1253" r:id="rId24"/>
    <p:sldId id="1255" r:id="rId25"/>
    <p:sldId id="1257" r:id="rId26"/>
    <p:sldId id="1258" r:id="rId27"/>
    <p:sldId id="1279" r:id="rId28"/>
    <p:sldId id="1280" r:id="rId29"/>
    <p:sldId id="1293" r:id="rId3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00AEEF"/>
    <a:srgbClr val="006EC0"/>
    <a:srgbClr val="F38928"/>
    <a:srgbClr val="FBC9BC"/>
    <a:srgbClr val="FEE2D1"/>
    <a:srgbClr val="F36821"/>
    <a:srgbClr val="D3ECE9"/>
    <a:srgbClr val="E6E1E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73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notesMaster" Target="notesMasters/notesMaster1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高中物理 必修 第二册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SDKJ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17.png"/><Relationship Id="rId3" Type="http://schemas.openxmlformats.org/officeDocument/2006/relationships/image" Target="../media/image27.png"/><Relationship Id="rId2" Type="http://schemas.openxmlformats.org/officeDocument/2006/relationships/image" Target="../media/image16.png"/><Relationship Id="rId1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6.png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7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6.png"/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4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8.png"/><Relationship Id="rId1" Type="http://schemas.openxmlformats.org/officeDocument/2006/relationships/image" Target="../media/image47.png"/></Relationships>
</file>

<file path=ppt/slides/_rels/slide2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7.png"/><Relationship Id="rId4" Type="http://schemas.openxmlformats.org/officeDocument/2006/relationships/image" Target="../media/image52.png"/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3.png"/><Relationship Id="rId1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圆周运动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　科学探究：向心力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向心力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的方向时刻沿半径指向圆心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因此向心力是个变力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向心力是按力的作用效果来命名的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它可以是物体受到的合力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也可以是某一个力的分力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在进行受力分析时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不能说物体受到向心力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向心力时刻沿半径指向圆心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与速度方向垂直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所以向心力只改变速度的方向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不改变速度的大小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3" name="24解析.eps" descr="id:214749176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3009" y="980728"/>
            <a:ext cx="840740" cy="29972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要点2.eps" descr="id:214748970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36712"/>
            <a:ext cx="1228725" cy="431165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21307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圆周运动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中的动力学问题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向心力的来源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做匀速圆周运动的物体所需要的向心力由物体受到的合力提供，即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匀速圆周运动的三个特点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）线速度大小不变、方向时刻改变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）角速度、周期、转速都恒定不变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向心加速度和向心力的大小都恒定不变，但方向时刻改变，始终沿半径指向圆心</a:t>
            </a:r>
            <a:r>
              <a:rPr lang="en-US" altLang="zh-CN" b="1" spc="-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pc="-1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常见的几种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匀速圆周运动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56642" y="1390660"/>
          <a:ext cx="11355189" cy="4864093"/>
        </p:xfrm>
        <a:graphic>
          <a:graphicData uri="http://schemas.openxmlformats.org/drawingml/2006/table">
            <a:tbl>
              <a:tblPr firstRow="1" firstCol="1" bandRow="1"/>
              <a:tblGrid>
                <a:gridCol w="3542063"/>
                <a:gridCol w="3491622"/>
                <a:gridCol w="4321504"/>
              </a:tblGrid>
              <a:tr h="21051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91" marR="1279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向心力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91" marR="1279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示意图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2210354"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用细线拴住小球在光滑水平面内做匀速圆周运动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91" marR="1279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细线的拉力提供向心力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91" marR="1279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5099"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物体随转盘做匀速圆周运动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且相对转盘静止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91" marR="1279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转盘对物体的静摩擦力提供向心力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91" marR="1279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4" name="25lk670.jpg"/>
          <p:cNvPicPr/>
          <p:nvPr/>
        </p:nvPicPr>
        <p:blipFill>
          <a:blip r:embed="rId1"/>
          <a:stretch>
            <a:fillRect/>
          </a:stretch>
        </p:blipFill>
        <p:spPr>
          <a:xfrm>
            <a:off x="8231528" y="2123544"/>
            <a:ext cx="2447925" cy="1601470"/>
          </a:xfrm>
          <a:prstGeom prst="rect">
            <a:avLst/>
          </a:prstGeom>
        </p:spPr>
      </p:pic>
      <p:pic>
        <p:nvPicPr>
          <p:cNvPr id="16" name="25lk671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8412502" y="4221088"/>
            <a:ext cx="2085975" cy="194754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34566" y="764704"/>
          <a:ext cx="11377264" cy="5256584"/>
        </p:xfrm>
        <a:graphic>
          <a:graphicData uri="http://schemas.openxmlformats.org/drawingml/2006/table">
            <a:tbl>
              <a:tblPr firstRow="1" firstCol="1" bandRow="1"/>
              <a:tblGrid>
                <a:gridCol w="2539406"/>
                <a:gridCol w="3365250"/>
                <a:gridCol w="5472608"/>
              </a:tblGrid>
              <a:tr h="69223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实例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向心力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示意图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248766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小球在细线作用下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在水平面内做匀速圆周运动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重力和细线拉力的合力提供向心力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zh-CN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合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669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飞机在水平面内做匀速圆周运动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重力和空气对它的作用力的合力提供向心力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zh-CN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合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51390" y="1484784"/>
            <a:ext cx="2088232" cy="230448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1350" y="4012743"/>
            <a:ext cx="2640415" cy="1972723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34566" y="764704"/>
          <a:ext cx="11521280" cy="5688633"/>
        </p:xfrm>
        <a:graphic>
          <a:graphicData uri="http://schemas.openxmlformats.org/drawingml/2006/table">
            <a:tbl>
              <a:tblPr firstRow="1" firstCol="1" bandRow="1"/>
              <a:tblGrid>
                <a:gridCol w="2664296"/>
                <a:gridCol w="3353188"/>
                <a:gridCol w="5503796"/>
              </a:tblGrid>
              <a:tr h="58685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向心力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示意图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1686316"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小球在圆锥内壁的水平面内做匀速圆周运动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重力和侧壁的弹力的合力提供向心力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zh-CN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合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109"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物体随圆筒做匀速圆周运动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且相对圆筒静止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筒壁对物体的弹力提供向心力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2356"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在光滑桌面上做匀速圆周运动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细线的拉力提供向心力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83438" y="1394923"/>
            <a:ext cx="1669114" cy="153002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0807" y="3140968"/>
            <a:ext cx="1074376" cy="165101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7454" y="5085184"/>
            <a:ext cx="1627841" cy="124709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典例2.eps" descr="id:214748964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55377" y="836712"/>
            <a:ext cx="1203325" cy="387350"/>
          </a:xfrm>
          <a:prstGeom prst="rect">
            <a:avLst/>
          </a:prstGeom>
        </p:spPr>
      </p:pic>
      <p:pic>
        <p:nvPicPr>
          <p:cNvPr id="6" name="24答案.eps" descr="id:214748969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5377" y="5906562"/>
            <a:ext cx="840740" cy="299720"/>
          </a:xfrm>
          <a:prstGeom prst="rect">
            <a:avLst/>
          </a:prstGeom>
        </p:spPr>
      </p:pic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山东菏泽成武县伯乐高级中学开学考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）鹰在空中盘旋飞翔，会受到垂直于翼面的作用力——升力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当翼面倾斜时，垂直于翼面的升力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和重力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的合力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提供向心力，可使鹰在空中水平面内做匀速圆周运动，如图所示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已知重力加速度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10m/s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sin37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cos37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0.8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，当鹰翼面与水平面成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并以速率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15m/s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在空中水平面内做匀速圆周运动时，则其做圆周运动的半径为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40m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30m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20m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10m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5lk677.jpg" descr="id:214749180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497353" y="3595261"/>
            <a:ext cx="2057400" cy="213550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63777" y="5733256"/>
            <a:ext cx="3898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24解析.eps" descr="id:214749180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55377" y="4730375"/>
            <a:ext cx="840740" cy="29972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/>
              <p:cNvSpPr/>
              <p:nvPr/>
            </p:nvSpPr>
            <p:spPr>
              <a:xfrm>
                <a:off x="286528" y="4293096"/>
                <a:ext cx="9337069" cy="15267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sz="240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sz="240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向心力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F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F</a:t>
                </a:r>
                <a:r>
                  <a:rPr lang="zh-CN" altLang="zh-CN" sz="2400" baseline="-250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合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mg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tan37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又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F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p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联立代入数据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r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30m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B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528" y="4293096"/>
                <a:ext cx="9337069" cy="1526765"/>
              </a:xfrm>
              <a:prstGeom prst="rect">
                <a:avLst/>
              </a:prstGeom>
              <a:blipFill rotWithShape="1">
                <a:blip r:embed="rId5"/>
                <a:stretch>
                  <a:fillRect l="-2" t="-32" r="2" b="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0" name="内容占位符 9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65167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2024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福建师范大学附属中学期末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）如图所示，木块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可视为质点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）放在水平圆盘上，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的质量是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的质量是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与转轴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OO'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的距离为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与转轴的距离为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木块与圆盘间的最大静摩擦力为木块所受重力的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倍，重力加速度大小为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若圆盘从静止开始绕转轴缓慢地加速转动，用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表示圆盘转动的角速度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下列说法正确的是（　　）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所受的摩擦力方向始终与其速度方向相反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未滑动时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所受的摩擦力大于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所受的摩擦力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𝒌𝒈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𝑳</m:t>
                            </m:r>
                          </m:den>
                        </m:f>
                      </m:e>
                    </m:rad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所受的摩擦力大小为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kmg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一定比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先开始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滑动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" name="内容占位符 9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651675"/>
              </a:xfrm>
              <a:blipFill rotWithShape="1">
                <a:blip r:embed="rId1"/>
                <a:stretch>
                  <a:fillRect l="-2" t="-11" r="1" b="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典例3.eps" descr="id:214749182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08720"/>
            <a:ext cx="1203325" cy="387350"/>
          </a:xfrm>
          <a:prstGeom prst="rect">
            <a:avLst/>
          </a:prstGeom>
        </p:spPr>
      </p:pic>
      <p:pic>
        <p:nvPicPr>
          <p:cNvPr id="4" name="25lk678.jpg" descr="id:214749183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535366" y="3789040"/>
            <a:ext cx="3524250" cy="1727835"/>
          </a:xfrm>
          <a:prstGeom prst="rect">
            <a:avLst/>
          </a:prstGeom>
        </p:spPr>
      </p:pic>
      <p:pic>
        <p:nvPicPr>
          <p:cNvPr id="5" name="24答案.eps" descr="id:214749185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95050" y="6260675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60437" y="6074629"/>
            <a:ext cx="407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内容占位符 6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232779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sz="20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sz="20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木块</a:t>
                </a:r>
                <a:r>
                  <a:rPr lang="en-US" altLang="zh-CN" sz="20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0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随圆盘从静止开始绕转轴缓慢地加速转动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每一时刻两者均做圆周运动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所需向心力由静摩擦力提供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20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所受的摩擦力达到最大静摩擦力时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根据牛顿第二定律有</a:t>
                </a:r>
                <a:r>
                  <a:rPr lang="en-US" altLang="zh-CN" sz="20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sz="20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0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0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0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𝝎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sz="20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20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2000" b="1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sz="2000" b="1" u="wavy" baseline="-25000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000" b="1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000" b="1" i="1" u="wavy">
                            <a:solidFill>
                              <a:srgbClr val="000000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sz="2000" b="1" i="1" u="wavy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000" b="1" i="1" u="wavy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𝒌𝒈</m:t>
                            </m:r>
                          </m:num>
                          <m:den>
                            <m:r>
                              <a:rPr lang="en-US" altLang="zh-CN" sz="2000" b="1" i="1" u="wavy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𝑳</m:t>
                            </m:r>
                          </m:den>
                        </m:f>
                      </m:e>
                    </m:rad>
                  </m:oMath>
                </a14:m>
                <a:r>
                  <a:rPr lang="zh-CN" altLang="zh-CN" sz="2000" b="1" u="wavy" smtClean="0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20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所受的摩擦力达到最大静摩擦力时有</a:t>
                </a:r>
                <a:r>
                  <a:rPr lang="en-US" altLang="zh-CN" sz="20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kmg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0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0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𝝎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  <m:sup>
                        <m:r>
                          <a:rPr lang="en-US" altLang="zh-CN" sz="20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20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0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sz="20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0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sz="20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0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𝒌𝒈</m:t>
                            </m:r>
                          </m:num>
                          <m:den>
                            <m:r>
                              <a:rPr lang="en-US" altLang="zh-CN" sz="20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sz="20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𝑳</m:t>
                            </m:r>
                          </m:den>
                        </m:f>
                      </m:e>
                    </m:rad>
                  </m:oMath>
                </a14:m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可得</a:t>
                </a:r>
                <a:r>
                  <a:rPr lang="en-US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sz="20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sz="20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说明</a:t>
                </a:r>
                <a:r>
                  <a:rPr lang="en-US" altLang="zh-CN" sz="20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所受摩擦力先达到最大静摩擦力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0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一定比</a:t>
                </a:r>
                <a:r>
                  <a:rPr lang="en-US" altLang="zh-CN" sz="20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先开始滑动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20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随圆盘缓慢地加速转动时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某时刻可认为是做匀速圆周运动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0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所受的摩擦力方向始终与相对运动趋势的方向相反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摩擦力提供向心力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摩擦力方向与其速度方向垂直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未滑动时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木块</a:t>
                </a:r>
                <a:r>
                  <a:rPr lang="en-US" altLang="zh-CN" sz="20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0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随圆盘相对静止做匀速圆周运动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两者所受静摩擦力等于各自做圆周运动所需的向心力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sz="20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2000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0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sz="2000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0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0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2000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0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sz="2000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0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0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0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sz="2000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0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所以未滑动时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0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所受的摩擦力等于</a:t>
                </a:r>
                <a:r>
                  <a:rPr lang="en-US" altLang="zh-CN" sz="20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所受的摩擦力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由于</a:t>
                </a:r>
                <a:r>
                  <a:rPr lang="en-US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0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sz="20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0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𝒌𝒈</m:t>
                            </m:r>
                          </m:num>
                          <m:den>
                            <m:r>
                              <a:rPr lang="en-US" altLang="zh-CN" sz="20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sz="20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𝑳</m:t>
                            </m:r>
                          </m:den>
                        </m:f>
                      </m:e>
                    </m:rad>
                  </m:oMath>
                </a14:m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sz="20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</a:t>
                </a:r>
                <a:r>
                  <a:rPr lang="en-US" altLang="zh-CN" sz="20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所受的摩擦力大小为</a:t>
                </a:r>
                <a:r>
                  <a:rPr lang="en-US" altLang="zh-CN" sz="20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sz="20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20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0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kmg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 sz="2000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 sz="2000"/>
              </a:p>
            </p:txBody>
          </p:sp>
        </mc:Choice>
        <mc:Fallback>
          <p:sp>
            <p:nvSpPr>
              <p:cNvPr id="7" name="内容占位符 6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232779"/>
              </a:xfrm>
              <a:blipFill rotWithShape="1">
                <a:blip r:embed="rId1"/>
                <a:stretch>
                  <a:fillRect l="-2" t="-12" r="1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箭头右下.eps" descr="id:214749184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990750" y="2441414"/>
            <a:ext cx="394970" cy="31051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494806" y="2348880"/>
            <a:ext cx="6092825" cy="49558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0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木块发生滑动的临界角速度与木块的质量无关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24解析.eps" descr="id:214749183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908720"/>
            <a:ext cx="840740" cy="29972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5435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求解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圆周运动问题的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步骤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050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050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050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050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050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050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050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050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050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6" name="顿有所悟.eps" descr="id:214749185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903000"/>
            <a:ext cx="1667510" cy="365760"/>
          </a:xfrm>
          <a:prstGeom prst="rect">
            <a:avLst/>
          </a:prstGeom>
        </p:spPr>
      </p:pic>
      <p:pic>
        <p:nvPicPr>
          <p:cNvPr id="8" name="25LK679.eps" descr="id:21474918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2838" y="1484784"/>
            <a:ext cx="6448425" cy="489013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变速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圆周运动中合力的特点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3" name="要点3.eps" descr="id:214749187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48748"/>
            <a:ext cx="1228725" cy="431165"/>
          </a:xfrm>
          <a:prstGeom prst="rect">
            <a:avLst/>
          </a:prstGeom>
        </p:spPr>
      </p:pic>
      <p:pic>
        <p:nvPicPr>
          <p:cNvPr id="4" name="25lk680.jpg" descr="id:21474918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126654" y="1628800"/>
            <a:ext cx="8782050" cy="199961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4807" y="692696"/>
            <a:ext cx="6380842" cy="648748"/>
          </a:xfrm>
          <a:prstGeom prst="rect">
            <a:avLst/>
          </a:prstGeom>
        </p:spPr>
      </p:pic>
      <p:pic>
        <p:nvPicPr>
          <p:cNvPr id="4" name="知识点1.eps" descr="id:21474895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628800"/>
            <a:ext cx="1561465" cy="431165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向心力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定义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做圆周运动的物体一定受到指向圆心的力的作用，这个力称为向心力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方向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向心力的方向始终沿着半径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指向圆心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做匀速圆周运动的物体的向心力方向始终与速度方向垂直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620688"/>
                <a:ext cx="11485848" cy="365997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图所示，某物体沿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光滑圆弧轨道由最高点滑到最低点过程中，物体的速率逐渐增大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下列说法正确的是（　　）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物体的合力为零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物体的合力大小不变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方向始终指向圆心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物体的合力就是向心力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物体的合力方向始终与其运动方向不垂直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最低点除外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620688"/>
                <a:ext cx="11485848" cy="3659976"/>
              </a:xfrm>
              <a:blipFill rotWithShape="1">
                <a:blip r:embed="rId1"/>
                <a:stretch>
                  <a:fillRect l="-2" t="-8" r="1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典例4.eps" descr="id:214749188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72002"/>
            <a:ext cx="1203325" cy="387350"/>
          </a:xfrm>
          <a:prstGeom prst="rect">
            <a:avLst/>
          </a:prstGeom>
        </p:spPr>
      </p:pic>
      <p:pic>
        <p:nvPicPr>
          <p:cNvPr id="5" name="25lk681.jpg" descr="id:214749189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615486" y="1628800"/>
            <a:ext cx="2259330" cy="2105025"/>
          </a:xfrm>
          <a:prstGeom prst="rect">
            <a:avLst/>
          </a:prstGeom>
        </p:spPr>
      </p:pic>
      <p:pic>
        <p:nvPicPr>
          <p:cNvPr id="6" name="24答案.eps" descr="id:214749190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0854" y="4307695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60437" y="4134389"/>
            <a:ext cx="407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做加速曲线运动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合力不为零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物体做速度大小变化的圆周运动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合力不指向圆心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合力沿半径方向的分力等于向心力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合力沿切线方向的分力使物体速度变大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即除在最低点外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物体的速度方向与合力方向的夹角为锐角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合力方向与速度方向不垂直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190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29930" y="969040"/>
            <a:ext cx="840740" cy="29972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向心加速度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的理解与应用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对向心加速度基本公式的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理解</a:t>
            </a:r>
            <a:endParaRPr lang="zh-CN" altLang="en-US"/>
          </a:p>
        </p:txBody>
      </p:sp>
      <p:pic>
        <p:nvPicPr>
          <p:cNvPr id="3" name="要点4.eps" descr="id:214749191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5447" y="908720"/>
            <a:ext cx="1228725" cy="431165"/>
          </a:xfrm>
          <a:prstGeom prst="rect">
            <a:avLst/>
          </a:prstGeom>
        </p:spPr>
      </p:pic>
      <p:pic>
        <p:nvPicPr>
          <p:cNvPr id="5" name="25lk682.jpg" descr="id:214749192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594172" y="2204864"/>
            <a:ext cx="8810625" cy="3234055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内容占位符 5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692696"/>
                <a:ext cx="11485848" cy="318875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上述向心加速度的表达式中，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均与两个物理量有关，在讨论与其中某一个物理量的关系时，要注意另一个物理量是否发生变化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）若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一定，根据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可知，向心加速度与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成正比，如图甲所示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）若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一定，根据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可知，向心加速度与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成反比，如图乙所示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）若无特定条件，则不能确定向心加速度与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是成正比还是成反比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内容占位符 5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692696"/>
                <a:ext cx="11485848" cy="3188758"/>
              </a:xfrm>
              <a:blipFill rotWithShape="1">
                <a:blip r:embed="rId1"/>
                <a:stretch>
                  <a:fillRect l="-2" t="-17" r="1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894" y="3811370"/>
            <a:ext cx="4901045" cy="2493818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22667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向心加速度与物体的加速度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）物体做匀速圆周运动时，向心加速度就是物体运动的合加速度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）物体做变速圆周运动时，合加速度不是向心加速度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合加速度有两个分量：一个是切向分加速度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，改变线速度大小；另一个是向心加速度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，满足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，式中的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指某瞬间的线速度，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即该瞬间的向心加速度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不论向心加速度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的大小是否变化，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的方向是时刻改变的，所以圆周运动的向心加速度时刻发生改变，圆周运动一定是非匀变速曲线运动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226670"/>
              </a:xfrm>
              <a:blipFill rotWithShape="1">
                <a:blip r:embed="rId1"/>
                <a:stretch>
                  <a:fillRect l="-2" t="-15" r="1" b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说法正确的是（　　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向心加速度越大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物体速率变化得越快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向心加速度的大小与轨道半径成反比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向心加速度的方向始终与速度方向垂直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在匀速圆周运动中向心加速度是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恒量</a:t>
            </a:r>
            <a:endParaRPr lang="zh-CN" altLang="en-US"/>
          </a:p>
        </p:txBody>
      </p:sp>
      <p:pic>
        <p:nvPicPr>
          <p:cNvPr id="4" name="24典例5.eps" descr="id:214749194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908720"/>
            <a:ext cx="1203325" cy="387350"/>
          </a:xfrm>
          <a:prstGeom prst="rect">
            <a:avLst/>
          </a:prstGeom>
        </p:spPr>
      </p:pic>
      <p:pic>
        <p:nvPicPr>
          <p:cNvPr id="5" name="24答案.eps" descr="id:21474919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3674314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60437" y="3501008"/>
            <a:ext cx="407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24解析.eps" descr="id:214748971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6732" y="4280402"/>
            <a:ext cx="840740" cy="299720"/>
          </a:xfrm>
          <a:prstGeom prst="rect">
            <a:avLst/>
          </a:prstGeom>
        </p:spPr>
      </p:pic>
      <p:sp>
        <p:nvSpPr>
          <p:cNvPr id="7" name="内容占位符 3"/>
          <p:cNvSpPr txBox="1"/>
          <p:nvPr/>
        </p:nvSpPr>
        <p:spPr bwMode="auto">
          <a:xfrm>
            <a:off x="360854" y="407300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向心加速度只改变速度的方向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不改变速度的大小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向心加速度由向心力及物体质量决定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当线速度一定时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向心加速度与轨道半径成反比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向心加速度方向沿半径指向圆心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方向时刻改变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且与速度方向垂直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向心加速度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公式在传动装置中的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应用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5.eps" descr="id:214749196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7434" y="900521"/>
            <a:ext cx="1228725" cy="43116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393010" y="1476769"/>
              <a:ext cx="11453691" cy="4525963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325932"/>
                    <a:gridCol w="8127759"/>
                  </a:tblGrid>
                  <a:tr h="52693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条件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4037" marR="6403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规律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4037" marR="6403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</a:tr>
                  <a:tr h="1053868"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同轴转动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角速度相同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4037" marR="6403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由</a:t>
                          </a:r>
                          <a:r>
                            <a:rPr lang="en-US" sz="23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en-US" sz="23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3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rω</a:t>
                          </a:r>
                          <a:r>
                            <a:rPr lang="en-US" sz="23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知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向心加速度与半径成正比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4037" marR="6403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580803"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边沿传动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边沿各点线速度大小相等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4037" marR="6403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由</a:t>
                          </a:r>
                          <a:r>
                            <a:rPr lang="en-US" sz="23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en-US" sz="23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3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zh-CN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𝒗</m:t>
                                      </m:r>
                                    </m:e>
                                    <m:sup>
                                      <m:r>
                                        <a:rPr lang="en-US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23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𝒓</m:t>
                                  </m:r>
                                </m:den>
                              </m:f>
                            </m:oMath>
                          </a14:m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知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向心加速度与半径成反比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4037" marR="6403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364358"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半径相同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4037" marR="6403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由</a:t>
                          </a:r>
                          <a:r>
                            <a:rPr lang="en-US" sz="23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en-US" sz="23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3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zh-CN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𝒗</m:t>
                                      </m:r>
                                    </m:e>
                                    <m:sup>
                                      <m:r>
                                        <a:rPr lang="en-US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23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𝒓</m:t>
                                  </m:r>
                                </m:den>
                              </m:f>
                            </m:oMath>
                          </a14:m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3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ω</a:t>
                          </a:r>
                          <a:r>
                            <a:rPr lang="en-US" sz="23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3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4π</a:t>
                          </a:r>
                          <a:r>
                            <a:rPr lang="en-US" sz="23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3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en-US" sz="23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3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3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3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𝟒</m:t>
                                  </m:r>
                                  <m:sSup>
                                    <m:sSupPr>
                                      <m:ctrlPr>
                                        <a:rPr lang="zh-CN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𝛑</m:t>
                                      </m:r>
                                    </m:e>
                                    <m:sup>
                                      <m:r>
                                        <a:rPr lang="en-US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zh-CN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𝑻</m:t>
                                      </m:r>
                                    </m:e>
                                    <m:sup>
                                      <m:r>
                                        <a:rPr lang="en-US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den>
                              </m:f>
                            </m:oMath>
                          </a14:m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·</a:t>
                          </a:r>
                          <a:r>
                            <a:rPr lang="en-US" sz="23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可知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向心加速度与</a:t>
                          </a:r>
                          <a:r>
                            <a:rPr lang="en-US" sz="23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3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成正比、与</a:t>
                          </a:r>
                          <a:r>
                            <a:rPr lang="en-US" sz="23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ω</a:t>
                          </a:r>
                          <a:r>
                            <a:rPr lang="en-US" sz="23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成正比、与</a:t>
                          </a:r>
                          <a:r>
                            <a:rPr lang="en-US" sz="23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en-US" sz="23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成正比、与</a:t>
                          </a:r>
                          <a:r>
                            <a:rPr lang="en-US" sz="23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en-US" sz="23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成反比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4037" marR="6403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393010" y="1476769"/>
              <a:ext cx="11453691" cy="4525963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325932"/>
                    <a:gridCol w="8127759"/>
                  </a:tblGrid>
                  <a:tr h="52693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条件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4037" marR="6403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规律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4037" marR="6403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</a:tr>
                  <a:tr h="1053868"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同轴转动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角速度相同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4037" marR="6403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由</a:t>
                          </a:r>
                          <a:r>
                            <a:rPr lang="en-US" sz="23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en-US" sz="23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3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rω</a:t>
                          </a:r>
                          <a:r>
                            <a:rPr lang="en-US" sz="23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知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向心加速度与半径成正比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4037" marR="6403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581150"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边沿传动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边沿各点线速度大小相等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4037" marR="6403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4037" marR="6403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  <a:tr h="1364615"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850890" algn="l"/>
                            </a:tabLs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半径相同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4037" marR="6403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4037" marR="6403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692696"/>
                <a:ext cx="11485848" cy="2216150"/>
              </a:xfrm>
            </p:spPr>
            <p:txBody>
              <a:bodyPr/>
              <a:lstStyle/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图所示，一个大轮通过皮带带动小轮转动，皮带和两轮之间无相对滑动，大轮的半径是小轮半径的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倍，大轮上的一点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离转动轴的距离是大轮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半径的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当大轮边缘上的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点的向心加速度大小是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 m/s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时，大轮上的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点和小轮边缘上的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点的向心加速度各为多大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692696"/>
                <a:ext cx="11485848" cy="2216150"/>
              </a:xfrm>
              <a:blipFill rotWithShape="1">
                <a:blip r:embed="rId1"/>
                <a:stretch>
                  <a:fillRect l="-2" t="-25" r="1" b="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典例6.eps" descr="id:214749197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764704"/>
            <a:ext cx="1203325" cy="387350"/>
          </a:xfrm>
          <a:prstGeom prst="rect">
            <a:avLst/>
          </a:prstGeom>
        </p:spPr>
      </p:pic>
      <p:pic>
        <p:nvPicPr>
          <p:cNvPr id="5" name="25lk687.jpg" descr="id:214749198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807174" y="2276872"/>
            <a:ext cx="3550376" cy="144015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360854" y="3574948"/>
                <a:ext cx="11460211" cy="24396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30000"/>
                  </a:lnSpc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sz="2400" i="1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            S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点和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P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点属于同轴转动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角速度相等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ω</a:t>
                </a:r>
                <a:r>
                  <a:rPr lang="en-US" altLang="zh-CN" sz="2400" i="1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S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ω</a:t>
                </a:r>
                <a:r>
                  <a:rPr lang="en-US" altLang="zh-CN" sz="2400" i="1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P</a:t>
                </a:r>
                <a:r>
                  <a:rPr lang="zh-CN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a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ω</a:t>
                </a:r>
                <a:r>
                  <a:rPr lang="en-US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r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𝑷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𝒓</m:t>
                            </m:r>
                          </m:e>
                          <m:sub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𝒓</m:t>
                            </m:r>
                          </m:e>
                          <m:sub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𝑷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endParaRPr lang="zh-CN" altLang="zh-CN" sz="240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30000"/>
                  </a:lnSpc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a</a:t>
                </a:r>
                <a:r>
                  <a:rPr lang="en-US" altLang="zh-CN" sz="2400" i="1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S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𝒓</m:t>
                            </m:r>
                          </m:e>
                          <m:sub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𝒓</m:t>
                            </m:r>
                          </m:e>
                          <m:sub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𝑷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a</a:t>
                </a:r>
                <a:r>
                  <a:rPr lang="en-US" altLang="zh-CN" sz="2400" i="1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P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12 m/s</a:t>
                </a:r>
                <a:r>
                  <a:rPr lang="en-US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4 m/s</a:t>
                </a:r>
                <a:r>
                  <a:rPr lang="en-US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；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P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点和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Q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点的线速度大小相等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sz="2400" i="1">
                    <a:solidFill>
                      <a:srgbClr val="000000"/>
                    </a:solidFill>
                    <a:latin typeface="Book Antiqua" panose="0204060205030503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400" i="1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P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>
                    <a:solidFill>
                      <a:srgbClr val="000000"/>
                    </a:solidFill>
                    <a:latin typeface="Book Antiqua" panose="0204060205030503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400" i="1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Q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a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p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𝑷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𝑸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𝒓</m:t>
                            </m:r>
                          </m:e>
                          <m:sub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𝑸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𝒓</m:t>
                            </m:r>
                          </m:e>
                          <m:sub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𝑷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a</a:t>
                </a:r>
                <a:r>
                  <a:rPr lang="en-US" altLang="zh-CN" sz="2400" i="1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Q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𝒓</m:t>
                            </m:r>
                          </m:e>
                          <m:sub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𝑷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𝒓</m:t>
                            </m:r>
                          </m:e>
                          <m:sub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𝑸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a</a:t>
                </a:r>
                <a:r>
                  <a:rPr lang="en-US" altLang="zh-CN" sz="2400" i="1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P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12 m/s</a:t>
                </a:r>
                <a:r>
                  <a:rPr lang="en-US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24 m/s</a:t>
                </a:r>
                <a:r>
                  <a:rPr lang="en-US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3574948"/>
                <a:ext cx="11460211" cy="2439670"/>
              </a:xfrm>
              <a:prstGeom prst="rect">
                <a:avLst/>
              </a:prstGeom>
              <a:blipFill rotWithShape="1">
                <a:blip r:embed="rId4"/>
                <a:stretch>
                  <a:fillRect l="-2" t="-1271" r="5" b="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24解析.eps" descr="id:214749199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48194" y="3861048"/>
            <a:ext cx="840740" cy="299720"/>
          </a:xfrm>
          <a:prstGeom prst="rect">
            <a:avLst/>
          </a:prstGeom>
        </p:spPr>
      </p:pic>
      <p:pic>
        <p:nvPicPr>
          <p:cNvPr id="7" name="24答案.eps" descr="id:2147491999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379703" y="6079566"/>
            <a:ext cx="840740" cy="29972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127166" y="5877272"/>
            <a:ext cx="251714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4 m/s</a:t>
            </a:r>
            <a:r>
              <a:rPr lang="en-US" altLang="zh-CN" sz="2400" baseline="30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24 m/s</a:t>
            </a:r>
            <a:r>
              <a:rPr lang="en-US" altLang="zh-CN" sz="2400" baseline="30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89691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齿轮传动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的特点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齿轮传动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两齿轮啮合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当两齿轮转动时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接触处线速度大小相等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两轮的转动方向相反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05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050" b="1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05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050" b="1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05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050" b="1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05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050" b="1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6" name="顿有所悟.eps" descr="id:214749200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908720"/>
            <a:ext cx="1667510" cy="365760"/>
          </a:xfrm>
          <a:prstGeom prst="rect">
            <a:avLst/>
          </a:prstGeom>
        </p:spPr>
      </p:pic>
      <p:pic>
        <p:nvPicPr>
          <p:cNvPr id="7" name="FR537.eps" descr="id:21474920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74926" y="2276872"/>
            <a:ext cx="4333875" cy="24003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作用效果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向心力只改变速度的方向，不改变速度的大小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如果物体做匀速圆周运动，合力提供向心力；如果物体做非匀速圆周运动（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线速度大小会改变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），合力的一部分提供向心力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向心力是根据力的作用效果命名的，它是由某个力或者几个力的合力提供的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向心力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是效果力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不是物体实际受到的力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受力分析时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不能说物体受到向心力的作用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5" name="关键提醒.eps" descr="id:214748976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910217"/>
            <a:ext cx="1612900" cy="318135"/>
          </a:xfrm>
          <a:prstGeom prst="rect">
            <a:avLst/>
          </a:prstGeom>
        </p:spPr>
      </p:pic>
      <p:sp>
        <p:nvSpPr>
          <p:cNvPr id="6" name="内容占位符 2"/>
          <p:cNvSpPr txBox="1"/>
          <p:nvPr/>
        </p:nvSpPr>
        <p:spPr bwMode="auto">
          <a:xfrm>
            <a:off x="360854" y="188877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来源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可以是重力、弹力、摩擦力等各种性质的力，也可以是几个力的合力，还可以是某个力的分力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65386" y="5023802"/>
            <a:ext cx="2088232" cy="726706"/>
          </a:xfrm>
          <a:prstGeom prst="rect">
            <a:avLst/>
          </a:prstGeom>
        </p:spPr>
      </p:pic>
      <p:pic>
        <p:nvPicPr>
          <p:cNvPr id="3" name="知识点2.eps" descr="id:214748956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08720"/>
            <a:ext cx="1623695" cy="431165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探究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影响向心力大小的因素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探究</a:t>
            </a:r>
            <a:endParaRPr lang="zh-CN" altLang="en-US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381332" y="2018215"/>
          <a:ext cx="11402505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4129698"/>
                <a:gridCol w="7272807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控制变量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探究内容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相同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改变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ω</a:t>
                      </a:r>
                      <a:endParaRPr lang="zh-CN" sz="1050" i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探究向心力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与角速度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的关系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相同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改变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探究向心力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与半径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的关系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相同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改变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探究向心力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与质量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的关系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6" name="内容占位符 2"/>
              <p:cNvSpPr txBox="1"/>
              <p:nvPr/>
            </p:nvSpPr>
            <p:spPr bwMode="auto">
              <a:xfrm>
                <a:off x="360854" y="4279845"/>
                <a:ext cx="11485848" cy="14534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公式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eaLnBrk="1"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mω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内容占位符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279845"/>
                <a:ext cx="11485848" cy="1453411"/>
              </a:xfrm>
              <a:prstGeom prst="rect">
                <a:avLst/>
              </a:prstGeom>
              <a:blipFill rotWithShape="1">
                <a:blip r:embed="rId3"/>
                <a:stretch>
                  <a:fillRect l="-2" t="-40" r="1" b="3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2110" y="4392874"/>
            <a:ext cx="2232248" cy="60305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48275"/>
                <a:ext cx="11485848" cy="5605061"/>
              </a:xfrm>
            </p:spPr>
            <p:txBody>
              <a:bodyPr/>
              <a:lstStyle/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     </a:t>
                </a:r>
                <a:r>
                  <a:rPr lang="zh-CN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向心加速度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定义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做圆周运动的物体受到向心力的作用，那么它必然存在一个由向心力产生的加速度，这个加速度称为向心加速度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en-US" altLang="zh-CN" b="1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方向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向心加速度的方向与向心力的方向一致，始终指向圆心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公式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en-US" altLang="zh-CN" b="1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适用范围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向心力和向心加速度的公式不仅适用于匀速圆周运动，而且适用于非匀速圆周运动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48275"/>
                <a:ext cx="11485848" cy="5605061"/>
              </a:xfrm>
              <a:blipFill rotWithShape="1">
                <a:blip r:embed="rId2"/>
                <a:stretch>
                  <a:fillRect l="-2" t="-10" r="1" b="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知识点3.eps" descr="id:214749173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35205" y="908720"/>
            <a:ext cx="1623695" cy="43116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6994" y="2752050"/>
            <a:ext cx="3701539" cy="72008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12293" y="690635"/>
            <a:ext cx="6349737" cy="697626"/>
          </a:xfrm>
          <a:prstGeom prst="rect">
            <a:avLst/>
          </a:prstGeom>
        </p:spPr>
      </p:pic>
      <p:pic>
        <p:nvPicPr>
          <p:cNvPr id="4" name="要点1.eps" descr="id:214748958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1556792"/>
            <a:ext cx="1228725" cy="43116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内容占位符 4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12776"/>
                <a:ext cx="11485848" cy="3815019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 </a:t>
                </a:r>
                <a:r>
                  <a:rPr lang="zh-CN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对</a:t>
                </a:r>
                <a:r>
                  <a:rPr lang="zh-CN" altLang="zh-CN" b="1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向心力的理解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向心力的大小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mω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𝛑</m:t>
                                </m:r>
                              </m:num>
                              <m:den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𝑻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向心力的方向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85089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无论是否为匀速圆周运动，向心力总是沿着半径指向圆心，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方向时刻改变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，故向心力是变力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内容占位符 4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12776"/>
                <a:ext cx="11485848" cy="3815019"/>
              </a:xfrm>
              <a:blipFill rotWithShape="1">
                <a:blip r:embed="rId4"/>
                <a:stretch>
                  <a:fillRect l="-2" t="-14" r="1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向心力的作用效果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只改变线速度的方向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由于向心力始终沿着半径指向圆心，其方向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与物体运动方向始终垂直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，故向心力不改变线速度的大小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向心力的来源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）某个力提供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）某个力的分力提供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）几个力的合力提供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典例1.eps" descr="id:214748959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25676" y="908720"/>
            <a:ext cx="1203325" cy="387350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452310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山东省淄博第一中学月考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）下列关于向心力的叙述中，正确的是</a:t>
            </a:r>
            <a:endParaRPr lang="zh-CN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做匀速圆周运动的物体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向心力的大小不变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因此向心力是一个恒力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做匀速圆周运动的物体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除受其他物体对它的作用力外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还一定受到一个向心力的作用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向心力可以是重力、弹力、摩擦力中的某个力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也可以是某几个力的合力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还可以是某一个力的分力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向心力既改变物体速度的方向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也改变物体速度的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答案.eps" descr="id:214749177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6060" y="5433035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25259" y="5259729"/>
            <a:ext cx="407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4555</Words>
  <Application>WPS 演示</Application>
  <PresentationFormat>自定义</PresentationFormat>
  <Paragraphs>258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1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仿宋</vt:lpstr>
      <vt:lpstr>Cambria Math</vt:lpstr>
      <vt:lpstr>Arial Unicode MS</vt:lpstr>
      <vt:lpstr>Calibri</vt:lpstr>
      <vt:lpstr>Book Antiqua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Azrael</cp:lastModifiedBy>
  <cp:revision>596</cp:revision>
  <dcterms:created xsi:type="dcterms:W3CDTF">2020-11-06T05:24:00Z</dcterms:created>
  <dcterms:modified xsi:type="dcterms:W3CDTF">2025-11-06T07:21:00Z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2052-12.1.0.23125</vt:lpwstr>
  </property>
  <property fmtid="{D5CDD505-2E9C-101B-9397-08002B2CF9AE}" pid="3" name="ICV">
    <vt:lpwstr>E4BE7690C5634B44AD285063C42D641F_12</vt:lpwstr>
  </property>
</Properties>
</file>